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6" r:id="rId4"/>
    <p:sldId id="278" r:id="rId5"/>
    <p:sldId id="277" r:id="rId6"/>
    <p:sldId id="279" r:id="rId7"/>
    <p:sldId id="280" r:id="rId8"/>
    <p:sldId id="284" r:id="rId9"/>
    <p:sldId id="285" r:id="rId10"/>
    <p:sldId id="282" r:id="rId11"/>
    <p:sldId id="283" r:id="rId12"/>
    <p:sldId id="287" r:id="rId13"/>
    <p:sldId id="286" r:id="rId14"/>
    <p:sldId id="290" r:id="rId15"/>
    <p:sldId id="288" r:id="rId16"/>
    <p:sldId id="289" r:id="rId17"/>
    <p:sldId id="291" r:id="rId18"/>
    <p:sldId id="292" r:id="rId19"/>
    <p:sldId id="261" r:id="rId20"/>
    <p:sldId id="275" r:id="rId21"/>
    <p:sldId id="258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5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700" baseline="0" dirty="0" err="1"/>
              <a:t>Odgovor</a:t>
            </a:r>
            <a:endParaRPr lang="en-US" sz="2700" baseline="0" dirty="0"/>
          </a:p>
        </c:rich>
      </c:tx>
      <c:layout>
        <c:manualLayout>
          <c:xMode val="edge"/>
          <c:yMode val="edge"/>
          <c:x val="0.70132716049382715"/>
          <c:y val="2.2448261287155959E-2"/>
        </c:manualLayout>
      </c:layout>
    </c:title>
    <c:plotArea>
      <c:layout>
        <c:manualLayout>
          <c:layoutTarget val="inner"/>
          <c:xMode val="edge"/>
          <c:yMode val="edge"/>
          <c:x val="8.7730387868183143E-2"/>
          <c:y val="5.6327239087018741E-2"/>
          <c:w val="0.43565033537474579"/>
          <c:h val="0.792146997224679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Odgovor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Nisam upoznat</c:v>
                </c:pt>
                <c:pt idx="1">
                  <c:v>U manjoj meri</c:v>
                </c:pt>
                <c:pt idx="2">
                  <c:v>U većoj meri</c:v>
                </c:pt>
                <c:pt idx="3">
                  <c:v>U potpunosti</c:v>
                </c:pt>
                <c:pt idx="4">
                  <c:v>Bez odgovora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57.61</c:v>
                </c:pt>
                <c:pt idx="1">
                  <c:v>28.29</c:v>
                </c:pt>
                <c:pt idx="2">
                  <c:v>7.4300000000000024</c:v>
                </c:pt>
                <c:pt idx="3">
                  <c:v>6.08</c:v>
                </c:pt>
                <c:pt idx="4">
                  <c:v>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6117283950617286"/>
          <c:y val="0.11887768415252173"/>
          <c:w val="0.33981481481481618"/>
          <c:h val="0.71765743555570494"/>
        </c:manualLayout>
      </c:layout>
      <c:txPr>
        <a:bodyPr/>
        <a:lstStyle/>
        <a:p>
          <a:pPr>
            <a:defRPr sz="2500" b="1" i="0" baseline="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700" baseline="0" dirty="0" err="1"/>
              <a:t>Odgovor</a:t>
            </a:r>
            <a:endParaRPr lang="en-US" sz="2700" baseline="0" dirty="0"/>
          </a:p>
        </c:rich>
      </c:tx>
      <c:layout>
        <c:manualLayout>
          <c:xMode val="edge"/>
          <c:yMode val="edge"/>
          <c:x val="0.70132716049382715"/>
          <c:y val="2.2448261287156004E-2"/>
        </c:manualLayout>
      </c:layout>
    </c:title>
    <c:plotArea>
      <c:layout>
        <c:manualLayout>
          <c:layoutTarget val="inner"/>
          <c:xMode val="edge"/>
          <c:yMode val="edge"/>
          <c:x val="8.7730387868183143E-2"/>
          <c:y val="5.632723908701881E-2"/>
          <c:w val="0.43565033537474679"/>
          <c:h val="0.792146997224679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Odgovor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Nisam upoznat</c:v>
                </c:pt>
                <c:pt idx="1">
                  <c:v>U manjoj meri</c:v>
                </c:pt>
                <c:pt idx="2">
                  <c:v>U većoj meri</c:v>
                </c:pt>
                <c:pt idx="3">
                  <c:v>U potpunosti</c:v>
                </c:pt>
                <c:pt idx="4">
                  <c:v>Bez odgovora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80.89</c:v>
                </c:pt>
                <c:pt idx="1">
                  <c:v>7.64</c:v>
                </c:pt>
                <c:pt idx="2">
                  <c:v>6.6099999999999985</c:v>
                </c:pt>
                <c:pt idx="3">
                  <c:v>2.96</c:v>
                </c:pt>
                <c:pt idx="4">
                  <c:v>1.9000000000000001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6117283950617286"/>
          <c:y val="0.11887768415252165"/>
          <c:w val="0.33981481481481751"/>
          <c:h val="0.71765743555570605"/>
        </c:manualLayout>
      </c:layout>
      <c:txPr>
        <a:bodyPr/>
        <a:lstStyle/>
        <a:p>
          <a:pPr>
            <a:defRPr sz="2500" b="1" i="0" baseline="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700" baseline="0" dirty="0" err="1"/>
              <a:t>Odgovor</a:t>
            </a:r>
            <a:endParaRPr lang="en-US" sz="2700" baseline="0" dirty="0"/>
          </a:p>
        </c:rich>
      </c:tx>
      <c:layout>
        <c:manualLayout>
          <c:xMode val="edge"/>
          <c:yMode val="edge"/>
          <c:x val="0.70132716049382715"/>
          <c:y val="2.2448261287155959E-2"/>
        </c:manualLayout>
      </c:layout>
    </c:title>
    <c:plotArea>
      <c:layout>
        <c:manualLayout>
          <c:layoutTarget val="inner"/>
          <c:xMode val="edge"/>
          <c:yMode val="edge"/>
          <c:x val="8.7730387868183143E-2"/>
          <c:y val="5.6327239087018727E-2"/>
          <c:w val="0.43565033537474596"/>
          <c:h val="0.792146997224679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Odgovor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Nema podrške</c:v>
                </c:pt>
                <c:pt idx="1">
                  <c:v>U manjoj meri</c:v>
                </c:pt>
                <c:pt idx="2">
                  <c:v>U većoj meri</c:v>
                </c:pt>
                <c:pt idx="3">
                  <c:v>U potpunosti</c:v>
                </c:pt>
                <c:pt idx="4">
                  <c:v>Bez odgovora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55.11</c:v>
                </c:pt>
                <c:pt idx="1">
                  <c:v>28.93</c:v>
                </c:pt>
                <c:pt idx="2">
                  <c:v>11.47</c:v>
                </c:pt>
                <c:pt idx="3">
                  <c:v>2.5099999999999998</c:v>
                </c:pt>
                <c:pt idx="4">
                  <c:v>1.9700000000000017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6117283950617286"/>
          <c:y val="0.11887768415252165"/>
          <c:w val="0.33981481481481635"/>
          <c:h val="0.71765743555570505"/>
        </c:manualLayout>
      </c:layout>
      <c:txPr>
        <a:bodyPr/>
        <a:lstStyle/>
        <a:p>
          <a:pPr>
            <a:defRPr sz="2500" b="1" i="0" baseline="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700" baseline="0" dirty="0" err="1"/>
              <a:t>Odgovor</a:t>
            </a:r>
            <a:endParaRPr lang="en-US" sz="2700" baseline="0" dirty="0"/>
          </a:p>
        </c:rich>
      </c:tx>
      <c:layout>
        <c:manualLayout>
          <c:xMode val="edge"/>
          <c:yMode val="edge"/>
          <c:x val="0.70132716049382715"/>
          <c:y val="2.2448261287155963E-2"/>
        </c:manualLayout>
      </c:layout>
    </c:title>
    <c:plotArea>
      <c:layout>
        <c:manualLayout>
          <c:layoutTarget val="inner"/>
          <c:xMode val="edge"/>
          <c:yMode val="edge"/>
          <c:x val="8.7730387868183143E-2"/>
          <c:y val="5.6327239087018741E-2"/>
          <c:w val="0.43565033537474607"/>
          <c:h val="0.792146997224679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Odgovor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Nisam upoznat</c:v>
                </c:pt>
                <c:pt idx="1">
                  <c:v>U manjoj meri</c:v>
                </c:pt>
                <c:pt idx="2">
                  <c:v>U većoj meri</c:v>
                </c:pt>
                <c:pt idx="3">
                  <c:v>U potpunosti</c:v>
                </c:pt>
                <c:pt idx="4">
                  <c:v>Bez odgovora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22.37</c:v>
                </c:pt>
                <c:pt idx="1">
                  <c:v>36.83</c:v>
                </c:pt>
                <c:pt idx="2">
                  <c:v>29.32</c:v>
                </c:pt>
                <c:pt idx="3">
                  <c:v>11.48</c:v>
                </c:pt>
                <c:pt idx="4">
                  <c:v>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6117283950617286"/>
          <c:y val="0.11887768415252165"/>
          <c:w val="0.33981481481481651"/>
          <c:h val="0.71765743555570516"/>
        </c:manualLayout>
      </c:layout>
      <c:txPr>
        <a:bodyPr/>
        <a:lstStyle/>
        <a:p>
          <a:pPr>
            <a:defRPr sz="2500" b="1" i="0" baseline="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700" baseline="0" dirty="0" err="1"/>
              <a:t>Odgovor</a:t>
            </a:r>
            <a:endParaRPr lang="en-US" sz="2700" baseline="0" dirty="0"/>
          </a:p>
        </c:rich>
      </c:tx>
      <c:layout>
        <c:manualLayout>
          <c:xMode val="edge"/>
          <c:yMode val="edge"/>
          <c:x val="0.70132716049382715"/>
          <c:y val="2.2448261287155973E-2"/>
        </c:manualLayout>
      </c:layout>
    </c:title>
    <c:plotArea>
      <c:layout>
        <c:manualLayout>
          <c:layoutTarget val="inner"/>
          <c:xMode val="edge"/>
          <c:yMode val="edge"/>
          <c:x val="8.7730387868183143E-2"/>
          <c:y val="5.6327239087018754E-2"/>
          <c:w val="0.43565033537474618"/>
          <c:h val="0.792146997224679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Odgovor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Nisam uključen</c:v>
                </c:pt>
                <c:pt idx="1">
                  <c:v>U manjoj meri</c:v>
                </c:pt>
                <c:pt idx="2">
                  <c:v>U većoj meri</c:v>
                </c:pt>
                <c:pt idx="3">
                  <c:v>U potpunosti</c:v>
                </c:pt>
                <c:pt idx="4">
                  <c:v>Bez odgovora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63.85</c:v>
                </c:pt>
                <c:pt idx="1">
                  <c:v>23.279999999999987</c:v>
                </c:pt>
                <c:pt idx="2">
                  <c:v>5.33</c:v>
                </c:pt>
                <c:pt idx="3">
                  <c:v>6.17</c:v>
                </c:pt>
                <c:pt idx="4">
                  <c:v>1.37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6117283950617286"/>
          <c:y val="0.11887768415252165"/>
          <c:w val="0.33981481481481668"/>
          <c:h val="0.71765743555570538"/>
        </c:manualLayout>
      </c:layout>
      <c:txPr>
        <a:bodyPr/>
        <a:lstStyle/>
        <a:p>
          <a:pPr>
            <a:defRPr sz="2500" b="1" i="0" baseline="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700" baseline="0" dirty="0" err="1"/>
              <a:t>Odgovor</a:t>
            </a:r>
            <a:endParaRPr lang="en-US" sz="2700" baseline="0" dirty="0"/>
          </a:p>
        </c:rich>
      </c:tx>
      <c:layout>
        <c:manualLayout>
          <c:xMode val="edge"/>
          <c:yMode val="edge"/>
          <c:x val="0.70132716049382715"/>
          <c:y val="2.2448261287155984E-2"/>
        </c:manualLayout>
      </c:layout>
    </c:title>
    <c:plotArea>
      <c:layout>
        <c:manualLayout>
          <c:layoutTarget val="inner"/>
          <c:xMode val="edge"/>
          <c:yMode val="edge"/>
          <c:x val="8.7730387868183143E-2"/>
          <c:y val="5.6327239087018768E-2"/>
          <c:w val="0.43565033537474629"/>
          <c:h val="0.792146997224679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Odgovor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Nisam zadovoljan</c:v>
                </c:pt>
                <c:pt idx="1">
                  <c:v>U manjoj meri</c:v>
                </c:pt>
                <c:pt idx="2">
                  <c:v>U većoj meri</c:v>
                </c:pt>
                <c:pt idx="3">
                  <c:v>U potpunosti</c:v>
                </c:pt>
                <c:pt idx="4">
                  <c:v>Bez odgovora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18.22</c:v>
                </c:pt>
                <c:pt idx="1">
                  <c:v>19.779999999999987</c:v>
                </c:pt>
                <c:pt idx="2">
                  <c:v>36.92</c:v>
                </c:pt>
                <c:pt idx="3">
                  <c:v>23.259999999999987</c:v>
                </c:pt>
                <c:pt idx="4">
                  <c:v>1.82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6117283950617286"/>
          <c:y val="0.11887768415252165"/>
          <c:w val="0.33981481481481685"/>
          <c:h val="0.7176574355557056"/>
        </c:manualLayout>
      </c:layout>
      <c:txPr>
        <a:bodyPr/>
        <a:lstStyle/>
        <a:p>
          <a:pPr>
            <a:defRPr sz="2500" b="1" i="0" baseline="0"/>
          </a:pPr>
          <a:endParaRPr lang="en-US"/>
        </a:p>
      </c:txPr>
    </c:legend>
    <c:plotVisOnly val="1"/>
  </c:chart>
  <c:txPr>
    <a:bodyPr/>
    <a:lstStyle/>
    <a:p>
      <a:pPr algn="ctr"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700" baseline="0" dirty="0" err="1"/>
              <a:t>Odgovor</a:t>
            </a:r>
            <a:endParaRPr lang="en-US" sz="2700" baseline="0" dirty="0"/>
          </a:p>
        </c:rich>
      </c:tx>
      <c:layout>
        <c:manualLayout>
          <c:xMode val="edge"/>
          <c:yMode val="edge"/>
          <c:x val="0.70132716049382715"/>
          <c:y val="2.2448261287155991E-2"/>
        </c:manualLayout>
      </c:layout>
    </c:title>
    <c:plotArea>
      <c:layout>
        <c:manualLayout>
          <c:layoutTarget val="inner"/>
          <c:xMode val="edge"/>
          <c:yMode val="edge"/>
          <c:x val="8.7730387868183143E-2"/>
          <c:y val="5.6327239087018782E-2"/>
          <c:w val="0.43565033537474646"/>
          <c:h val="0.792146997224679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Odgovor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U potpunosti potrebne</c:v>
                </c:pt>
                <c:pt idx="1">
                  <c:v>U većoj meri</c:v>
                </c:pt>
                <c:pt idx="2">
                  <c:v>U manjoj meri</c:v>
                </c:pt>
                <c:pt idx="3">
                  <c:v>Nisu potrebne</c:v>
                </c:pt>
                <c:pt idx="4">
                  <c:v>Bez odgovora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36.18</c:v>
                </c:pt>
                <c:pt idx="1">
                  <c:v>26.67</c:v>
                </c:pt>
                <c:pt idx="2">
                  <c:v>21.68</c:v>
                </c:pt>
                <c:pt idx="3">
                  <c:v>14.51</c:v>
                </c:pt>
                <c:pt idx="4">
                  <c:v>0.96000000000000063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56080246913580245"/>
          <c:y val="0.11887768415252165"/>
          <c:w val="0.41913580246913579"/>
          <c:h val="0.74571776216464869"/>
        </c:manualLayout>
      </c:layout>
      <c:txPr>
        <a:bodyPr/>
        <a:lstStyle/>
        <a:p>
          <a:pPr>
            <a:defRPr sz="2500" b="1" i="0" baseline="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700" baseline="0" dirty="0" err="1"/>
              <a:t>Odgovor</a:t>
            </a:r>
            <a:endParaRPr lang="en-US" sz="2700" baseline="0" dirty="0"/>
          </a:p>
        </c:rich>
      </c:tx>
      <c:layout>
        <c:manualLayout>
          <c:xMode val="edge"/>
          <c:yMode val="edge"/>
          <c:x val="0.70132716049382715"/>
          <c:y val="2.2448261287155991E-2"/>
        </c:manualLayout>
      </c:layout>
    </c:title>
    <c:plotArea>
      <c:layout>
        <c:manualLayout>
          <c:layoutTarget val="inner"/>
          <c:xMode val="edge"/>
          <c:yMode val="edge"/>
          <c:x val="8.7730387868183143E-2"/>
          <c:y val="5.6327239087018782E-2"/>
          <c:w val="0.43565033537474646"/>
          <c:h val="0.792146997224679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Odgovor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Nema podrške</c:v>
                </c:pt>
                <c:pt idx="1">
                  <c:v>U manjoj meri</c:v>
                </c:pt>
                <c:pt idx="2">
                  <c:v>U većoj meri</c:v>
                </c:pt>
                <c:pt idx="3">
                  <c:v>U potpunosti</c:v>
                </c:pt>
                <c:pt idx="4">
                  <c:v>Bez odgovora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18.07</c:v>
                </c:pt>
                <c:pt idx="1">
                  <c:v>25.939999999999987</c:v>
                </c:pt>
                <c:pt idx="2">
                  <c:v>38.630000000000003</c:v>
                </c:pt>
                <c:pt idx="3">
                  <c:v>15.03</c:v>
                </c:pt>
                <c:pt idx="4">
                  <c:v>2.34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6117283950617286"/>
          <c:y val="0.11887768415252165"/>
          <c:w val="0.33981481481481701"/>
          <c:h val="0.71765743555570571"/>
        </c:manualLayout>
      </c:layout>
      <c:txPr>
        <a:bodyPr/>
        <a:lstStyle/>
        <a:p>
          <a:pPr>
            <a:defRPr sz="2500" b="1" i="0" baseline="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700" baseline="0" dirty="0" err="1"/>
              <a:t>Odgovor</a:t>
            </a:r>
            <a:endParaRPr lang="en-US" sz="2700" baseline="0" dirty="0"/>
          </a:p>
        </c:rich>
      </c:tx>
      <c:layout>
        <c:manualLayout>
          <c:xMode val="edge"/>
          <c:yMode val="edge"/>
          <c:x val="0.70132716049382715"/>
          <c:y val="2.2448261287155994E-2"/>
        </c:manualLayout>
      </c:layout>
    </c:title>
    <c:plotArea>
      <c:layout>
        <c:manualLayout>
          <c:layoutTarget val="inner"/>
          <c:xMode val="edge"/>
          <c:yMode val="edge"/>
          <c:x val="8.7730387868183143E-2"/>
          <c:y val="5.6327239087018789E-2"/>
          <c:w val="0.43565033537474657"/>
          <c:h val="0.792146997224679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Odgovor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Nema podrške</c:v>
                </c:pt>
                <c:pt idx="1">
                  <c:v>U manjoj meri</c:v>
                </c:pt>
                <c:pt idx="2">
                  <c:v>U većoj meri</c:v>
                </c:pt>
                <c:pt idx="3">
                  <c:v>U potpunosti</c:v>
                </c:pt>
                <c:pt idx="4">
                  <c:v>Bez odgovora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17.86</c:v>
                </c:pt>
                <c:pt idx="1">
                  <c:v>29.51</c:v>
                </c:pt>
                <c:pt idx="2">
                  <c:v>37.620000000000012</c:v>
                </c:pt>
                <c:pt idx="3">
                  <c:v>13.66</c:v>
                </c:pt>
                <c:pt idx="4">
                  <c:v>1.36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6117283950617286"/>
          <c:y val="0.11887768415252165"/>
          <c:w val="0.33981481481481718"/>
          <c:h val="0.71765743555570582"/>
        </c:manualLayout>
      </c:layout>
      <c:txPr>
        <a:bodyPr/>
        <a:lstStyle/>
        <a:p>
          <a:pPr>
            <a:defRPr sz="2500" b="1" i="0" baseline="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700" baseline="0" dirty="0" err="1"/>
              <a:t>Odgovor</a:t>
            </a:r>
            <a:endParaRPr lang="en-US" sz="2700" baseline="0" dirty="0"/>
          </a:p>
        </c:rich>
      </c:tx>
      <c:layout>
        <c:manualLayout>
          <c:xMode val="edge"/>
          <c:yMode val="edge"/>
          <c:x val="0.70132716049382715"/>
          <c:y val="2.2448261287156001E-2"/>
        </c:manualLayout>
      </c:layout>
    </c:title>
    <c:plotArea>
      <c:layout>
        <c:manualLayout>
          <c:layoutTarget val="inner"/>
          <c:xMode val="edge"/>
          <c:yMode val="edge"/>
          <c:x val="8.7730387868183143E-2"/>
          <c:y val="5.6327239087018803E-2"/>
          <c:w val="0.43565033537474668"/>
          <c:h val="0.792146997224679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Odgovor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Nema saradnje</c:v>
                </c:pt>
                <c:pt idx="1">
                  <c:v>U manjoj meri</c:v>
                </c:pt>
                <c:pt idx="2">
                  <c:v>U većoj meri</c:v>
                </c:pt>
                <c:pt idx="3">
                  <c:v>U potpunosti</c:v>
                </c:pt>
                <c:pt idx="4">
                  <c:v>Bez odgovora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31.830000000000005</c:v>
                </c:pt>
                <c:pt idx="1">
                  <c:v>20.66</c:v>
                </c:pt>
                <c:pt idx="2">
                  <c:v>21.459999999999987</c:v>
                </c:pt>
                <c:pt idx="3">
                  <c:v>25.6</c:v>
                </c:pt>
                <c:pt idx="4">
                  <c:v>0.46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6117283950617286"/>
          <c:y val="0.11887768415252165"/>
          <c:w val="0.33981481481481735"/>
          <c:h val="0.71765743555570594"/>
        </c:manualLayout>
      </c:layout>
      <c:txPr>
        <a:bodyPr/>
        <a:lstStyle/>
        <a:p>
          <a:pPr>
            <a:defRPr sz="2500" b="1" i="0" baseline="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0.00251</cdr:x>
      <cdr:y>0.85681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4360" y="4277072"/>
          <a:ext cx="820891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13D2-9538-4027-9802-56A12A417DCA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5142-2348-4B41-B54E-E778D67BE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13D2-9538-4027-9802-56A12A417DCA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5142-2348-4B41-B54E-E778D67BE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13D2-9538-4027-9802-56A12A417DCA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5142-2348-4B41-B54E-E778D67BE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13D2-9538-4027-9802-56A12A417DCA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5142-2348-4B41-B54E-E778D67BE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13D2-9538-4027-9802-56A12A417DCA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5142-2348-4B41-B54E-E778D67BE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13D2-9538-4027-9802-56A12A417DCA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5142-2348-4B41-B54E-E778D67BE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13D2-9538-4027-9802-56A12A417DCA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5142-2348-4B41-B54E-E778D67BE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13D2-9538-4027-9802-56A12A417DCA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5142-2348-4B41-B54E-E778D67BE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13D2-9538-4027-9802-56A12A417DCA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5142-2348-4B41-B54E-E778D67BE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13D2-9538-4027-9802-56A12A417DCA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5142-2348-4B41-B54E-E778D67BE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13D2-9538-4027-9802-56A12A417DCA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5142-2348-4B41-B54E-E778D67BE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113D2-9538-4027-9802-56A12A417DCA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35142-2348-4B41-B54E-E778D67BE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err="1" smtClean="0"/>
              <a:t>Susreti</a:t>
            </a:r>
            <a:r>
              <a:rPr lang="en-US" sz="6600" dirty="0" smtClean="0"/>
              <a:t> </a:t>
            </a:r>
            <a:r>
              <a:rPr lang="en-US" sz="6600" dirty="0" err="1" smtClean="0"/>
              <a:t>gimnazija</a:t>
            </a:r>
            <a:r>
              <a:rPr lang="en-US" sz="6600" dirty="0" smtClean="0"/>
              <a:t> </a:t>
            </a:r>
            <a:r>
              <a:rPr lang="sr-Latn-RS" sz="6600" dirty="0" smtClean="0"/>
              <a:t>Evrope</a:t>
            </a:r>
            <a:r>
              <a:rPr lang="sr-Cyrl-RS" sz="6600" dirty="0" smtClean="0"/>
              <a:t> </a:t>
            </a:r>
            <a:r>
              <a:rPr lang="sr-Cyrl-RS" sz="6600" dirty="0" smtClean="0"/>
              <a:t>- </a:t>
            </a:r>
            <a:r>
              <a:rPr lang="sr-Latn-RS" sz="6600" dirty="0" smtClean="0"/>
              <a:t>istraživanjem </a:t>
            </a:r>
            <a:r>
              <a:rPr lang="sr-Latn-RS" sz="6600" dirty="0" smtClean="0"/>
              <a:t>do bolje nastave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FF0000"/>
                </a:solidFill>
              </a:rPr>
              <a:t>Aktivnosti Učeničkog parlamenta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r-Latn-RS" dirty="0" smtClean="0"/>
              <a:t> Humanitarne akcije</a:t>
            </a:r>
          </a:p>
          <a:p>
            <a:pPr>
              <a:buFont typeface="Wingdings" pitchFamily="2" charset="2"/>
              <a:buChar char="ü"/>
            </a:pPr>
            <a:r>
              <a:rPr lang="sr-Latn-RS" dirty="0" smtClean="0"/>
              <a:t> Edukativna predavanja</a:t>
            </a:r>
          </a:p>
          <a:p>
            <a:pPr>
              <a:buFont typeface="Wingdings" pitchFamily="2" charset="2"/>
              <a:buChar char="ü"/>
            </a:pPr>
            <a:r>
              <a:rPr lang="sr-Latn-RS" dirty="0" smtClean="0"/>
              <a:t> Sportska takmičenja</a:t>
            </a:r>
          </a:p>
          <a:p>
            <a:pPr>
              <a:buFont typeface="Wingdings" pitchFamily="2" charset="2"/>
              <a:buChar char="ü"/>
            </a:pPr>
            <a:r>
              <a:rPr lang="sr-Latn-RS" dirty="0" smtClean="0"/>
              <a:t> Kulturne manifestacije</a:t>
            </a:r>
          </a:p>
          <a:p>
            <a:pPr>
              <a:buFont typeface="Wingdings" pitchFamily="2" charset="2"/>
              <a:buChar char="ü"/>
            </a:pPr>
            <a:r>
              <a:rPr lang="sr-Latn-RS" dirty="0" smtClean="0"/>
              <a:t> Organizovanje žurki i drugih okupljanja učenika</a:t>
            </a:r>
          </a:p>
          <a:p>
            <a:pPr>
              <a:buFont typeface="Wingdings" pitchFamily="2" charset="2"/>
              <a:buChar char="ü"/>
            </a:pPr>
            <a:r>
              <a:rPr lang="sr-Latn-RS" dirty="0" smtClean="0"/>
              <a:t> Saradnja sa drugim školama, državnim vlastima, nastavnicima, upravom škole...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mtClean="0"/>
              <a:t>,,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6600" dirty="0" smtClean="0">
                <a:solidFill>
                  <a:srgbClr val="FF0000"/>
                </a:solidFill>
              </a:rPr>
              <a:t>,,Svi za Anastasiju”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анас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700808"/>
            <a:ext cx="4176464" cy="3098667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 descr="анас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789040"/>
            <a:ext cx="4660711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445624" cy="1143000"/>
          </a:xfrm>
        </p:spPr>
        <p:txBody>
          <a:bodyPr/>
          <a:lstStyle/>
          <a:p>
            <a:r>
              <a:rPr lang="sr-Latn-RS" dirty="0" smtClean="0">
                <a:solidFill>
                  <a:srgbClr val="FF0000"/>
                </a:solidFill>
              </a:rPr>
              <a:t>Dan borbe protiv vršnjačkog nasilja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розе д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341" y="980727"/>
            <a:ext cx="9168341" cy="58772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FF0000"/>
                </a:solidFill>
              </a:rPr>
              <a:t>Školski bioskop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уп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772816"/>
            <a:ext cx="3888432" cy="2916324"/>
          </a:xfrm>
        </p:spPr>
      </p:pic>
      <p:sp>
        <p:nvSpPr>
          <p:cNvPr id="8" name="TextBox 7"/>
          <p:cNvSpPr txBox="1"/>
          <p:nvPr/>
        </p:nvSpPr>
        <p:spPr>
          <a:xfrm>
            <a:off x="251520" y="2132856"/>
            <a:ext cx="4644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/>
              <a:t>Više od godinu dana uspešnih projekcija</a:t>
            </a:r>
            <a:endParaRPr lang="en-US" sz="2000" b="1" dirty="0"/>
          </a:p>
        </p:txBody>
      </p:sp>
      <p:pic>
        <p:nvPicPr>
          <p:cNvPr id="10" name="Content Placeholder 9" descr="биоскописсс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717032"/>
            <a:ext cx="4959423" cy="31409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4800" dirty="0" smtClean="0">
                <a:solidFill>
                  <a:srgbClr val="FF0000"/>
                </a:solidFill>
              </a:rPr>
              <a:t>,,U susret proleću” – karneval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/>
          <a:p>
            <a:r>
              <a:rPr lang="sr-Latn-RS" dirty="0" smtClean="0"/>
              <a:t>Saradnja profesora i učenika</a:t>
            </a:r>
            <a:endParaRPr lang="en-US" dirty="0"/>
          </a:p>
        </p:txBody>
      </p:sp>
      <p:pic>
        <p:nvPicPr>
          <p:cNvPr id="12" name="Content Placeholder 11" descr="карневалеее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340768"/>
            <a:ext cx="4076279" cy="3024336"/>
          </a:xfrm>
        </p:spPr>
      </p:pic>
      <p:pic>
        <p:nvPicPr>
          <p:cNvPr id="13" name="Picture 12" descr="лут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501008"/>
            <a:ext cx="4816759" cy="3206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sr-Latn-RS" dirty="0" smtClean="0">
                <a:solidFill>
                  <a:srgbClr val="FF0000"/>
                </a:solidFill>
              </a:rPr>
              <a:t>,,Učini nekoga radosnim”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паке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18783" y="3429000"/>
            <a:ext cx="4325217" cy="3209032"/>
          </a:xfrm>
        </p:spPr>
      </p:pic>
      <p:pic>
        <p:nvPicPr>
          <p:cNvPr id="7" name="Content Placeholder 6" descr="ucni_nekoga_radosnim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4716016" cy="30011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sr-Latn-RS" dirty="0" smtClean="0">
                <a:solidFill>
                  <a:srgbClr val="FF0000"/>
                </a:solidFill>
              </a:rPr>
              <a:t>Memorijalni turnir ,,Milen Rašević”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милан р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22897"/>
          <a:stretch>
            <a:fillRect/>
          </a:stretch>
        </p:blipFill>
        <p:spPr>
          <a:xfrm>
            <a:off x="0" y="3977681"/>
            <a:ext cx="4482819" cy="2880319"/>
          </a:xfrm>
        </p:spPr>
      </p:pic>
      <p:pic>
        <p:nvPicPr>
          <p:cNvPr id="6" name="Content Placeholder 5" descr="побед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196752"/>
            <a:ext cx="4509539" cy="3003023"/>
          </a:xfrm>
        </p:spPr>
      </p:pic>
      <p:pic>
        <p:nvPicPr>
          <p:cNvPr id="7" name="Picture 6" descr="екип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364493"/>
            <a:ext cx="3744416" cy="2493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Obeležavanje Dana žena i Dana zaljubljenih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dan_zaljubljeni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5134698" cy="4005064"/>
          </a:xfrm>
        </p:spPr>
      </p:pic>
      <p:pic>
        <p:nvPicPr>
          <p:cNvPr id="8" name="Content Placeholder 7" descr="osmi_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628800"/>
            <a:ext cx="3810272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FF0000"/>
                </a:solidFill>
              </a:rPr>
              <a:t>Metodologija i uzorak istraživanja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Metod koji smo koristili u istraživanju je upitnik u kojem smo ispitanicima postavili 10 pitanja vezanih za UP.</a:t>
            </a:r>
          </a:p>
          <a:p>
            <a:endParaRPr lang="sr-Latn-RS" dirty="0" smtClean="0"/>
          </a:p>
          <a:p>
            <a:r>
              <a:rPr lang="sr-Latn-RS" dirty="0" smtClean="0"/>
              <a:t>Uzorak je sačinjen od učenika Zemunske gimnazije (njih 167).</a:t>
            </a:r>
          </a:p>
          <a:p>
            <a:endParaRPr lang="sr-Latn-RS" dirty="0" smtClean="0"/>
          </a:p>
          <a:p>
            <a:r>
              <a:rPr lang="sr-Latn-RS" dirty="0" smtClean="0"/>
              <a:t>Kako bi istraživanje bilo reprezentativno upitnik su popunila po dva odeljenja svakog razreda.</a:t>
            </a:r>
          </a:p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r-Latn-RS" sz="8000" dirty="0" smtClean="0"/>
              <a:t>Tema</a:t>
            </a:r>
            <a:r>
              <a:rPr lang="sr-Cyrl-RS" sz="8000" dirty="0" smtClean="0"/>
              <a:t> </a:t>
            </a:r>
            <a:r>
              <a:rPr lang="sr-Latn-RS" sz="8000" dirty="0" smtClean="0"/>
              <a:t>Susreta IV: </a:t>
            </a:r>
            <a:r>
              <a:rPr lang="sr-Latn-RS" sz="8000" dirty="0" smtClean="0"/>
              <a:t>Učenički parlament</a:t>
            </a:r>
            <a:endParaRPr lang="en-US" sz="8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FF0000"/>
                </a:solidFill>
              </a:rPr>
              <a:t>Cilj i rezultati istraživanja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12"/>
            <a:ext cx="8229600" cy="5429288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 smtClean="0"/>
              <a:t>Cilj upitnika je da se ispita koliko su učenici upoznati sa aktivnostima UP-a, koliko participiraju u istim, koliko su zadovoljni radom institucije koja ih predstavlja, ali i u kolikoj meri postoji podrška od strane školskih i vanškolskih aktera.</a:t>
            </a:r>
          </a:p>
          <a:p>
            <a:endParaRPr lang="sr-Latn-RS" dirty="0" smtClean="0"/>
          </a:p>
          <a:p>
            <a:r>
              <a:rPr lang="sr-Latn-RS" dirty="0" smtClean="0"/>
              <a:t>Rezultati istraživanja uneti su u Excel, gde su nakon njihove obrade po svakom pitanju, za svaki razred pojedinačno i za sve ukupno napravljeni grafici koji prikazuju odgovore ispitanika na svako pitanje. </a:t>
            </a:r>
          </a:p>
          <a:p>
            <a:endParaRPr lang="sr-Latn-RS" dirty="0" smtClean="0"/>
          </a:p>
          <a:p>
            <a:r>
              <a:rPr lang="sr-Latn-RS" dirty="0" smtClean="0"/>
              <a:t>Konačni korak istraživanja ogleda se u analizi sadržine grafika i poredjenju rezultata izmedju ispitanika različitih razreda.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1. Upoznatost učenika sa zakonskim odredbama o Učeničkom parlamentu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558924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</a:t>
            </a:r>
            <a:r>
              <a:rPr lang="sr-Latn-RS" sz="2400" dirty="0" smtClean="0"/>
              <a:t>ećina ispitanika (86%) nije ili je slabo upoznata sa zakonskim odredbama o UP-u, a ovakav rezultat istovetan je u svim razredima</a:t>
            </a:r>
            <a:r>
              <a:rPr lang="sr-Latn-R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2. Podrška državnih vlasti Učeničkom parlamentu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551723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/>
              <a:t>Većina ispitanika (84%) smatra da nema podrške državnih vlasti UP-u ili da je ona mala. Nedostatak podrške najviše osećaju stariji razredi (68%), za razliku od prvog (27%) 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3. Upoznatost učenika sa radom Učeničkog parlamenta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551723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/>
              <a:t>Skoro četiri petine ispitanika (78%) u manjoj ili većoj meri je upoznato sa radom UP-a. Sa radom UP-a najviše su upoznati ispitanici drugog razreda (95%), dok su ostali oko 70%.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4. Uključenost učenika u aktivnostima Učeničkog parlamenta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5373216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S</a:t>
            </a:r>
            <a:r>
              <a:rPr lang="sr-Latn-RS" sz="2200" dirty="0" smtClean="0"/>
              <a:t>amo 11% ispitanika je veoma uključeno u aktivnosti UP-a, dok čak 87% nije ili je u maloj meri uključeno u te aktivnosti što ukazuje na malu zainteresovanost učenika. Ona je najizraženija u četvrtom razredu, gde je tek 3% ispitanika aktivno u radu UP-a.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5. Zadovoljstvo učenika Učeničkim parlamentom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551723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/>
              <a:t>80% ispitanika je u manjoj ili većoj meri zadovoljno sa UP-om, dok 18% nije. Najviše nezadovoljnih ispitanika ima u četvrtom razredu (34%), dok je u mladjim razredima nezadovoljno tek 7% ispitanika.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6. Promena rada Učeničkog parlamenta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5657671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</a:t>
            </a:r>
            <a:r>
              <a:rPr lang="sr-Latn-RS" sz="2400" dirty="0" smtClean="0"/>
              <a:t>ećina ispitanika (63%) smatra da su promene koje se odnose na UP veoma potrebne, dok 36% njih smatra da one skoro i nisu potrebne.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7. Podrška uprave škole Učeničkom parlamentu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5373216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200" dirty="0" smtClean="0"/>
              <a:t>Polovina ispitanika (54%) smatra da postoji podrška uprave škole UP-u, dok samo 18% ne uočava istu. Najizraženiji nedostatak podrške uprave uočili su ispitanici treće godine (38%), dok je kod ostalih razreda taj procenat manji (11%).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8. Podrška nastavnika Učeničkom parlamentu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5411450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200" dirty="0" smtClean="0"/>
              <a:t>Većina ispitanika (81%) smatra da postoji podrška nastavnika UP-u, dok samo 18% ne uočava istu. Najizraženiji nedostatak podrške nastavnika uočili su ispitanici treće godine (32%), dok je kod ostalih razreda taj procenat manji (13%).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9. Saradnja Učeničkog parlamenta sa drugim školama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5301208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200" dirty="0" smtClean="0"/>
              <a:t>Većina ispitanika (68%) smatra da postoji manja ili veća saradnja UP-a sa drugim školama, dok 32% smatra da saradnje uopšte nema. Ispitanici druge godine u velikoj meri (43%) smatraju da je ova saradnja u potpunosti zastupljena, za razliku od ostalih ispitanika (20%).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sr-Latn-RS" dirty="0" smtClean="0">
                <a:solidFill>
                  <a:srgbClr val="FF0000"/>
                </a:solidFill>
              </a:rPr>
              <a:t>Pravni okvir Učeničkog parlamenta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500726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Organizacija UP-a regulisana je članom 88. zakona o osnovama sistema obrazovanja i vaspitanja.</a:t>
            </a:r>
          </a:p>
          <a:p>
            <a:endParaRPr lang="sr-Latn-RS" dirty="0" smtClean="0"/>
          </a:p>
          <a:p>
            <a:r>
              <a:rPr lang="en-US" dirty="0" smtClean="0"/>
              <a:t>U </a:t>
            </a:r>
            <a:r>
              <a:rPr lang="en-US" dirty="0" err="1" smtClean="0"/>
              <a:t>poslednja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razreda</a:t>
            </a:r>
            <a:r>
              <a:rPr lang="sr-Cyrl-RS" dirty="0" smtClean="0"/>
              <a:t> </a:t>
            </a:r>
            <a:r>
              <a:rPr lang="sr-Latn-RS" dirty="0" smtClean="0"/>
              <a:t>osnovne škole i u srednjoj školi se organizuje UP.</a:t>
            </a:r>
          </a:p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Parlament čine po dva predstavnika svakog odeljenja u srednjoj školi, a njih biraju učenici odeljenske zajednice svake školske godine. Članovi parlamenta biraju predsednika.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10. Upoznatost učenika sa Učeničkim parlamentima drugih zemalja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551723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/>
              <a:t>Većina ispitanika (81%) nije upoznata sa radom UP-a u drugim zemljama, dok je u određenoj meri upoznato tek 17%. Ovaj rezultat istovetan je u svim razredima.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sz="7300" dirty="0" smtClean="0"/>
              <a:t/>
            </a:r>
            <a:br>
              <a:rPr lang="sr-Cyrl-RS" sz="7300" dirty="0" smtClean="0"/>
            </a:br>
            <a:r>
              <a:rPr lang="sr-Latn-RS" sz="7300" dirty="0" smtClean="0">
                <a:solidFill>
                  <a:srgbClr val="FF0000"/>
                </a:solidFill>
              </a:rPr>
              <a:t>Hvala na pažnji!</a:t>
            </a:r>
            <a:r>
              <a:rPr lang="sr-Cyrl-RS" dirty="0" smtClean="0">
                <a:solidFill>
                  <a:srgbClr val="FF0000"/>
                </a:solidFill>
              </a:rPr>
              <a:t/>
            </a:r>
            <a:br>
              <a:rPr lang="sr-Cyrl-R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sr-Latn-RS" dirty="0" smtClean="0"/>
          </a:p>
          <a:p>
            <a:pPr algn="ctr">
              <a:buNone/>
            </a:pPr>
            <a:r>
              <a:rPr lang="sr-Latn-RS" sz="9300" dirty="0" smtClean="0"/>
              <a:t>Pripremili:</a:t>
            </a:r>
            <a:endParaRPr lang="sr-Cyrl-RS" sz="9300" dirty="0" smtClean="0"/>
          </a:p>
          <a:p>
            <a:pPr>
              <a:buNone/>
            </a:pPr>
            <a:r>
              <a:rPr lang="sr-Latn-RS" sz="8000" dirty="0" smtClean="0"/>
              <a:t>Učenici:</a:t>
            </a:r>
          </a:p>
          <a:p>
            <a:pPr>
              <a:buNone/>
            </a:pPr>
            <a:r>
              <a:rPr lang="sr-Latn-RS" sz="8000" dirty="0" smtClean="0"/>
              <a:t>Nera Davidović</a:t>
            </a:r>
          </a:p>
          <a:p>
            <a:pPr>
              <a:buNone/>
            </a:pPr>
            <a:r>
              <a:rPr lang="sr-Latn-RS" sz="8000" dirty="0" smtClean="0"/>
              <a:t>Aleksa Marinković</a:t>
            </a:r>
          </a:p>
          <a:p>
            <a:pPr>
              <a:buNone/>
            </a:pPr>
            <a:r>
              <a:rPr lang="sr-Latn-RS" sz="8000" dirty="0" smtClean="0"/>
              <a:t>Tamara Nedeljković i</a:t>
            </a:r>
          </a:p>
          <a:p>
            <a:pPr>
              <a:buNone/>
            </a:pPr>
            <a:r>
              <a:rPr lang="sr-Latn-RS" sz="8000" dirty="0" smtClean="0"/>
              <a:t>Prof. Jovanka </a:t>
            </a:r>
            <a:r>
              <a:rPr lang="sr-Latn-RS" sz="8000" dirty="0" smtClean="0"/>
              <a:t>Stanojević </a:t>
            </a:r>
            <a:r>
              <a:rPr lang="sr-Latn-RS" sz="8000" dirty="0" smtClean="0"/>
              <a:t>- </a:t>
            </a:r>
            <a:r>
              <a:rPr lang="sr-Latn-RS" sz="8000" dirty="0" smtClean="0"/>
              <a:t>Brzaković</a:t>
            </a:r>
            <a:endParaRPr lang="sr-Latn-RS" sz="8000" dirty="0" smtClean="0"/>
          </a:p>
          <a:p>
            <a:endParaRPr lang="sr-Latn-RS" sz="8000" dirty="0" smtClean="0"/>
          </a:p>
          <a:p>
            <a:pPr algn="ctr">
              <a:buNone/>
            </a:pPr>
            <a:r>
              <a:rPr lang="en-US" sz="12000" dirty="0" err="1" smtClean="0">
                <a:solidFill>
                  <a:srgbClr val="FF0000"/>
                </a:solidFill>
              </a:rPr>
              <a:t>Zemunska</a:t>
            </a:r>
            <a:r>
              <a:rPr lang="en-US" sz="12000" dirty="0" smtClean="0">
                <a:solidFill>
                  <a:srgbClr val="FF0000"/>
                </a:solidFill>
              </a:rPr>
              <a:t> </a:t>
            </a:r>
            <a:r>
              <a:rPr lang="en-US" sz="12000" dirty="0" err="1" smtClean="0">
                <a:solidFill>
                  <a:srgbClr val="FF0000"/>
                </a:solidFill>
              </a:rPr>
              <a:t>gimnazija</a:t>
            </a:r>
            <a:endParaRPr lang="en-US" sz="12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sr-Cyrl-RS" sz="8000" dirty="0" smtClean="0"/>
          </a:p>
          <a:p>
            <a:pPr algn="ctr">
              <a:buNone/>
            </a:pP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Učenički parlament </a:t>
            </a:r>
            <a:r>
              <a:rPr lang="en-US" dirty="0" smtClean="0">
                <a:solidFill>
                  <a:srgbClr val="FF0000"/>
                </a:solidFill>
              </a:rPr>
              <a:t>se </a:t>
            </a:r>
            <a:r>
              <a:rPr lang="sr-Latn-RS" dirty="0" smtClean="0">
                <a:solidFill>
                  <a:srgbClr val="FF0000"/>
                </a:solidFill>
              </a:rPr>
              <a:t>organizuje radi: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Davanja predloga stručnim organima, Školskom odboru, Savetu roditelja i direktoru u raznim oblastima.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</a:t>
            </a:r>
            <a:r>
              <a:rPr lang="sr-Latn-RS" dirty="0" smtClean="0"/>
              <a:t>azmatranja odnosa i saradnje učenika i nastavnika i atmosfere u školi.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Obeveštavanja učenika o pitanjima od posebnog značaja za njihovo školovanje i o aktivnostima UP-a.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Aktivnog učešća u procesu planiranja razvoja škole i u samovrednovanju škole.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Predlaganja članova stručnog aktiva za razvojno planiranje i tima za prevenciju vršnjačkog nasilja iz reda učenika.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sr-Latn-RS" dirty="0" smtClean="0">
                <a:solidFill>
                  <a:srgbClr val="FF0000"/>
                </a:solidFill>
              </a:rPr>
              <a:t>Pravni okvir Učeničkog parlamenta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/>
          </a:bodyPr>
          <a:lstStyle/>
          <a:p>
            <a:r>
              <a:rPr lang="sr-Latn-RS" dirty="0" smtClean="0"/>
              <a:t>UP ima poslovnik o radu.</a:t>
            </a:r>
          </a:p>
          <a:p>
            <a:endParaRPr lang="sr-Latn-RS" dirty="0" smtClean="0"/>
          </a:p>
          <a:p>
            <a:r>
              <a:rPr lang="sr-Latn-RS" dirty="0" smtClean="0"/>
              <a:t>Program rada Parlementa sastavni je deo godišnjeg plana rada škole.</a:t>
            </a:r>
          </a:p>
          <a:p>
            <a:endParaRPr lang="sr-Latn-RS" dirty="0" smtClean="0"/>
          </a:p>
          <a:p>
            <a:r>
              <a:rPr lang="sr-Latn-RS" dirty="0" smtClean="0"/>
              <a:t>Učenički parlamenti škola mogu da se udruže u zajednicu učeničkih parlamenata, kao i da sarađuju sa udruženjima i organizacijama koje se bave zaštitom i unapređenjem prava učenika.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Organizacija i funkcionisanje Učeničkog parlamenta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997152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 smtClean="0"/>
              <a:t>Sednice UP-a održavaju se po potrebi i njima pored članova mogu prisustvovati direktor, članovi Školskog odbora i Nastavničkog veća.</a:t>
            </a:r>
          </a:p>
          <a:p>
            <a:endParaRPr lang="sr-Latn-RS" dirty="0" smtClean="0"/>
          </a:p>
          <a:p>
            <a:r>
              <a:rPr lang="sr-Latn-RS" dirty="0" smtClean="0"/>
              <a:t>Na prvoj (konstitutivnoj sednici) UP-a biraju se predsednik, njegov zamenik i zapisničar.</a:t>
            </a:r>
          </a:p>
          <a:p>
            <a:endParaRPr lang="sr-Latn-RS" dirty="0" smtClean="0"/>
          </a:p>
          <a:p>
            <a:r>
              <a:rPr lang="sr-Latn-RS" dirty="0" smtClean="0"/>
              <a:t>Mandat predsednika (odnosno zamenika) traje jednu godinu. Sednicama predsedava predsednik, odnosno njegov zamenik, ali ona može početi tek kada se utvrdi da sednici prisustvuje većina Parlamenta od ukupnog broja članova.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Organizacija i funkcionisanje Učeničkog parlamenta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Parlament </a:t>
            </a:r>
            <a:r>
              <a:rPr lang="sr-Latn-RS" dirty="0" smtClean="0"/>
              <a:t>može donositi odluke ako sednici prisustvuje više od polovine članova i one se donose većinom glasova ukupnog broja članova.</a:t>
            </a:r>
          </a:p>
          <a:p>
            <a:endParaRPr lang="sr-Latn-RS" dirty="0" smtClean="0"/>
          </a:p>
          <a:p>
            <a:r>
              <a:rPr lang="sr-Latn-RS" dirty="0" smtClean="0"/>
              <a:t>Glasanje je po pravilu javno, a članovi glasaju tako što se izjašnjavaju za ili protiv predloga, uzdržavaju od glasanja ili izdvajaju mišljenje. Ukoliko je broj glasova za i protiv isti, glasanje se ponavlja.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Organizacija i funkcionisanje Učeničkog parlamenta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616624"/>
          </a:xfrm>
        </p:spPr>
        <p:txBody>
          <a:bodyPr/>
          <a:lstStyle/>
          <a:p>
            <a:r>
              <a:rPr lang="sr-Latn-RS" dirty="0" smtClean="0"/>
              <a:t>Radi lakše komunikacije i sprovodjenja projekata UP-a, pored sednica koje se održavaju, članovi mogu pristupiti nekom od timova UP-a: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Sportski tim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Kulturno-umetnički tim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Tim za bezbednost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Marketing tim (podtim je tim za informisanje i koordinaciju)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Tim za učenička pitanja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Organizacija i funkcionisanje Učeničkog parlamenta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892480" cy="5445224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/>
              <a:t>Svaki od članova UP-a može samostalno podneti neki predlog, ali ga može podneti i tim u kojem je taj član.</a:t>
            </a:r>
          </a:p>
          <a:p>
            <a:endParaRPr lang="sr-Latn-RS" dirty="0" smtClean="0"/>
          </a:p>
          <a:p>
            <a:r>
              <a:rPr lang="sr-Latn-RS" dirty="0" smtClean="0"/>
              <a:t>Nakon odluke na sednici UP-a o realizaciji nekog projekta dolazi do podele posla izmedju timova i do njihove saradnje radi veće efikasnosti. </a:t>
            </a:r>
            <a:endParaRPr lang="sr-Latn-RS" dirty="0" smtClean="0"/>
          </a:p>
          <a:p>
            <a:endParaRPr lang="sr-Latn-RS" dirty="0" smtClean="0"/>
          </a:p>
          <a:p>
            <a:r>
              <a:rPr lang="sr-Latn-RS" dirty="0" smtClean="0"/>
              <a:t>Pored sednica, svi članovi UP-a dobijaju obaveštenja o realizaciji akcija i planovima ostalih članova i putem grupe na društvenoj mreži ,,</a:t>
            </a:r>
            <a:r>
              <a:rPr lang="en-US" dirty="0" err="1" smtClean="0"/>
              <a:t>WhatsApp</a:t>
            </a:r>
            <a:r>
              <a:rPr lang="sr-Latn-RS" dirty="0" smtClean="0"/>
              <a:t>”, čime se postiže veća povezanost učenika različitih razreda, ali i njihova upućenost u sve što se njih tiče.</a:t>
            </a:r>
          </a:p>
          <a:p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1206</Words>
  <Application>Microsoft Office PowerPoint</Application>
  <PresentationFormat>On-screen Show (4:3)</PresentationFormat>
  <Paragraphs>116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Susreti gimnazija Evrope - istraživanjem do bolje nastave</vt:lpstr>
      <vt:lpstr>Tema Susreta IV: Učenički parlament</vt:lpstr>
      <vt:lpstr>Pravni okvir Učeničkog parlamenta</vt:lpstr>
      <vt:lpstr>Učenički parlament se organizuje radi:</vt:lpstr>
      <vt:lpstr>Pravni okvir Učeničkog parlamenta</vt:lpstr>
      <vt:lpstr>Organizacija i funkcionisanje Učeničkog parlamenta</vt:lpstr>
      <vt:lpstr>Organizacija i funkcionisanje Učeničkog parlamenta</vt:lpstr>
      <vt:lpstr>Organizacija i funkcionisanje Učeničkog parlamenta</vt:lpstr>
      <vt:lpstr>Organizacija i funkcionisanje Učeničkog parlamenta</vt:lpstr>
      <vt:lpstr>Aktivnosti Učeničkog parlamenta</vt:lpstr>
      <vt:lpstr>,,</vt:lpstr>
      <vt:lpstr>,,Svi za Anastasiju”</vt:lpstr>
      <vt:lpstr>Dan borbe protiv vršnjačkog nasilja</vt:lpstr>
      <vt:lpstr>Školski bioskop</vt:lpstr>
      <vt:lpstr>,,U susret proleću” – karneval</vt:lpstr>
      <vt:lpstr>,,Učini nekoga radosnim”</vt:lpstr>
      <vt:lpstr>Memorijalni turnir ,,Milen Rašević”</vt:lpstr>
      <vt:lpstr>Obeležavanje Dana žena i Dana zaljubljenih</vt:lpstr>
      <vt:lpstr>Metodologija i uzorak istraživanja</vt:lpstr>
      <vt:lpstr>Cilj i rezultati istraživanja</vt:lpstr>
      <vt:lpstr>1. Upoznatost učenika sa zakonskim odredbama o Učeničkom parlamentu</vt:lpstr>
      <vt:lpstr>2. Podrška državnih vlasti Učeničkom parlamentu</vt:lpstr>
      <vt:lpstr>3. Upoznatost učenika sa radom Učeničkog parlamenta</vt:lpstr>
      <vt:lpstr>4. Uključenost učenika u aktivnostima Učeničkog parlamenta</vt:lpstr>
      <vt:lpstr>5. Zadovoljstvo učenika Učeničkim parlamentom</vt:lpstr>
      <vt:lpstr>6. Promena rada Učeničkog parlamenta</vt:lpstr>
      <vt:lpstr>7. Podrška uprave škole Učeničkom parlamentu</vt:lpstr>
      <vt:lpstr>8. Podrška nastavnika Učeničkom parlamentu</vt:lpstr>
      <vt:lpstr>9. Saradnja Učeničkog parlamenta sa drugim školama</vt:lpstr>
      <vt:lpstr>10. Upoznatost učenika sa Učeničkim parlamentima drugih zemalja</vt:lpstr>
      <vt:lpstr> Hvala na pažnji!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Marinkovic</dc:creator>
  <cp:lastModifiedBy>Marinkovic</cp:lastModifiedBy>
  <cp:revision>55</cp:revision>
  <dcterms:created xsi:type="dcterms:W3CDTF">2018-03-08T16:50:19Z</dcterms:created>
  <dcterms:modified xsi:type="dcterms:W3CDTF">2018-03-11T13:55:42Z</dcterms:modified>
</cp:coreProperties>
</file>